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5"/>
    <p:sldMasterId id="2147483705" r:id="rId6"/>
    <p:sldMasterId id="214748370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</p:sldIdLst>
  <p:sldSz cy="5143500" cx="9144000"/>
  <p:notesSz cx="6858000" cy="9144000"/>
  <p:embeddedFontLst>
    <p:embeddedFont>
      <p:font typeface="Helvetica Neue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A18602-2675-46FA-A75C-93F7DA4C1C21}">
  <a:tblStyle styleId="{3DA18602-2675-46FA-A75C-93F7DA4C1C2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font" Target="fonts/HelveticaNeue-regular.fntdata"/><Relationship Id="rId14" Type="http://schemas.openxmlformats.org/officeDocument/2006/relationships/slide" Target="slides/slide6.xml"/><Relationship Id="rId17" Type="http://schemas.openxmlformats.org/officeDocument/2006/relationships/font" Target="fonts/HelveticaNeue-italic.fntdata"/><Relationship Id="rId16" Type="http://schemas.openxmlformats.org/officeDocument/2006/relationships/font" Target="fonts/HelveticaNeue-bold.fntdata"/><Relationship Id="rId18" Type="http://schemas.openxmlformats.org/officeDocument/2006/relationships/font" Target="fonts/HelveticaNeue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c879925fb4_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c879925fb4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c879925fb4_2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1c879925fb4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c879925fb4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1c879925fb4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c879925fb4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1c879925fb4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c879925fb4_2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1c879925fb4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c879925fb4_2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c879925fb4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3.jpg"/><Relationship Id="rId6" Type="http://schemas.openxmlformats.org/officeDocument/2006/relationships/image" Target="../media/image7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Arial"/>
              <a:buNone/>
              <a:defRPr b="1" sz="34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  <a:defRPr b="1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sz="3000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87" name="Google Shape;87;p21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88" name="Google Shape;88;p21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89" name="Google Shape;8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0" name="Google Shape;9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5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2" name="Google Shape;11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3" name="Google Shape;11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14" name="Google Shape;1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pt-PT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7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pt-PT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7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pt-PT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7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pt-PT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pt-PT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7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pt-PT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7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2" name="Google Shape;122;p27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3" name="Google Shape;123;p27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4" name="Google Shape;124;p27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7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 with users through</a:t>
            </a:r>
            <a:b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7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7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PT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31" name="Google Shape;13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36" name="Google Shape;13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7" name="Google Shape;13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1" name="Google Shape;14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2" name="Google Shape;14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1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6" name="Google Shape;14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1" name="Google Shape;15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2" name="Google Shape;15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6" name="Google Shape;15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7" name="Google Shape;15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0" name="Google Shape;1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1" name="Google Shape;1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5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4" name="Google Shape;16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5" name="Google Shape;16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67" name="Google Shape;16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8" name="Google Shape;16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70" name="Google Shape;17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1" name="Google Shape;17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3" name="Google Shape;173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37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9" name="Google Shape;17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9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40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1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1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PT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Hear, forget. See, remember</a:t>
            </a:r>
            <a:r>
              <a:rPr b="1" i="0" lang="pt-PT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i="0" lang="pt-PT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PT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87" name="Google Shape;18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8" name="Google Shape;18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90" name="Google Shape;19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1" name="Google Shape;191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Google Shape;194;p43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Google Shape;195;p4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2" name="Google Shape;202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3" name="Google Shape;20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6" name="Google Shape;206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7" name="Google Shape;20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0" name="Google Shape;21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" name="Google Shape;21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8" name="Google Shape;218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9" name="Google Shape;21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5" name="Google Shape;22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5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9" name="Google Shape;229;p5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0" name="Google Shape;230;p5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1" name="Google Shape;23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34" name="Google Shape;23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7" name="Google Shape;237;p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" name="Google Shape;23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7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8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7" name="Google Shape;247;p58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8" name="Google Shape;248;p5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50" name="Google Shape;25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51" name="Google Shape;25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53" name="Google Shape;253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59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DATA ANALYTICS BOOTCAMP | IRONHACK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60"/>
          <p:cNvSpPr txBox="1"/>
          <p:nvPr>
            <p:ph idx="2" type="title"/>
          </p:nvPr>
        </p:nvSpPr>
        <p:spPr>
          <a:xfrm>
            <a:off x="1935325" y="3325975"/>
            <a:ext cx="70131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0118" rtl="0" algn="l">
              <a:lnSpc>
                <a:spcPct val="116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pt-PT" sz="2600">
                <a:latin typeface="Arial"/>
                <a:ea typeface="Arial"/>
                <a:cs typeface="Arial"/>
                <a:sym typeface="Arial"/>
              </a:rPr>
              <a:t>List methods and  comprehensions</a:t>
            </a:r>
            <a:endParaRPr b="0" sz="3900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60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1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PT"/>
              <a:t>Lists methods:</a:t>
            </a:r>
            <a:endParaRPr/>
          </a:p>
        </p:txBody>
      </p:sp>
      <p:sp>
        <p:nvSpPr>
          <p:cNvPr id="267" name="Google Shape;267;p61"/>
          <p:cNvSpPr txBox="1"/>
          <p:nvPr>
            <p:ph idx="1" type="body"/>
          </p:nvPr>
        </p:nvSpPr>
        <p:spPr>
          <a:xfrm>
            <a:off x="421025" y="1614475"/>
            <a:ext cx="84036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/>
              <a:t>There are several methods that you can apply into every list: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list.append( x) ( adds the x element to the end of the list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list.extend( x )  ( contacts the list and the given list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list.insert( index, element ) ( inserts ‘element’ before the index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list.remove( x ) ( remove the x element from the list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list.pop( index ) ( removes the element from the list in the given index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list.index( x ) ( returns in which index is located the x element in the list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list.count( x ) ( returns how many times the element x appears in the list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list.sort() ( sorts the elements in the list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list.reverse() ( reverse the elements in the list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PT"/>
              <a:t>len(list) ( returns the number of elements in the list )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/>
              <a:t>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2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PT"/>
              <a:t>List comprehensions:</a:t>
            </a:r>
            <a:endParaRPr/>
          </a:p>
        </p:txBody>
      </p:sp>
      <p:sp>
        <p:nvSpPr>
          <p:cNvPr id="273" name="Google Shape;273;p62"/>
          <p:cNvSpPr txBox="1"/>
          <p:nvPr>
            <p:ph idx="1" type="body"/>
          </p:nvPr>
        </p:nvSpPr>
        <p:spPr>
          <a:xfrm>
            <a:off x="421025" y="1614475"/>
            <a:ext cx="84036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/>
              <a:t>A list comprehension is a process to grow an empty list without using append().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/>
              <a:t>When the size of a list is bigger than aprox. 100, the list comprehension approach is faster.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/>
              <a:t>	Ex: ( Traditional way )					Ex: ( list comprehension )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/>
              <a:t>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274" name="Google Shape;274;p62"/>
          <p:cNvGraphicFramePr/>
          <p:nvPr/>
        </p:nvGraphicFramePr>
        <p:xfrm>
          <a:off x="828550" y="311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{3DA18602-2675-46FA-A75C-93F7DA4C1C21}</a:tableStyleId>
              </a:tblPr>
              <a:tblGrid>
                <a:gridCol w="3619500"/>
                <a:gridCol w="3619500"/>
              </a:tblGrid>
              <a:tr h="186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1400" u="none" cap="none" strike="noStrik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my_list = [  ]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1400" u="none" cap="none" strike="noStrik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i in range(1,11):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1400" u="none" cap="none" strike="noStrik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	my_list.append( i )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cap="none" strike="noStrik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my_list = [ i for i in range(1, 11) ] 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3"/>
          <p:cNvSpPr txBox="1"/>
          <p:nvPr>
            <p:ph idx="2" type="title"/>
          </p:nvPr>
        </p:nvSpPr>
        <p:spPr>
          <a:xfrm>
            <a:off x="349624" y="5662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PT"/>
              <a:t>List comprehensions: adding conditions</a:t>
            </a:r>
            <a:endParaRPr/>
          </a:p>
        </p:txBody>
      </p:sp>
      <p:sp>
        <p:nvSpPr>
          <p:cNvPr id="280" name="Google Shape;280;p63"/>
          <p:cNvSpPr txBox="1"/>
          <p:nvPr>
            <p:ph idx="1" type="body"/>
          </p:nvPr>
        </p:nvSpPr>
        <p:spPr>
          <a:xfrm>
            <a:off x="421025" y="1614475"/>
            <a:ext cx="84036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/>
              <a:t>A list comprehension can accept conditionals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/>
              <a:t>	Ex: ( Traditional way )					Ex: ( list comprehension )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/>
              <a:t>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281" name="Google Shape;281;p63"/>
          <p:cNvGraphicFramePr/>
          <p:nvPr/>
        </p:nvGraphicFramePr>
        <p:xfrm>
          <a:off x="828550" y="288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{3DA18602-2675-46FA-A75C-93F7DA4C1C21}</a:tableStyleId>
              </a:tblPr>
              <a:tblGrid>
                <a:gridCol w="3619500"/>
                <a:gridCol w="3619500"/>
              </a:tblGrid>
              <a:tr h="186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cap="none" strike="noStrik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my_list = [  ]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cap="none" strike="noStrik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i in range(1,11):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cap="none" strike="noStrik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If ( i &lt; </a:t>
                      </a:r>
                      <a:r>
                        <a:rPr lang="pt-PT" sz="1400" u="none" cap="none" strike="noStrike">
                          <a:solidFill>
                            <a:srgbClr val="434343"/>
                          </a:solidFill>
                        </a:rPr>
                        <a:t>5</a:t>
                      </a:r>
                      <a:r>
                        <a:rPr lang="pt-PT" sz="1400" u="none" cap="none" strike="noStrik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):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cap="none" strike="noStrik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	    my_list.append( i )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cap="none" strike="noStrik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my_list = [ i for i in range(1, 11)  if i &lt; </a:t>
                      </a:r>
                      <a:r>
                        <a:rPr lang="pt-PT" sz="1400" u="none" cap="none" strike="noStrike">
                          <a:solidFill>
                            <a:srgbClr val="434343"/>
                          </a:solidFill>
                        </a:rPr>
                        <a:t>5</a:t>
                      </a:r>
                      <a:r>
                        <a:rPr lang="pt-PT" sz="1400" u="none" cap="none" strike="noStrik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] 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4"/>
          <p:cNvSpPr txBox="1"/>
          <p:nvPr>
            <p:ph idx="2" type="title"/>
          </p:nvPr>
        </p:nvSpPr>
        <p:spPr>
          <a:xfrm>
            <a:off x="349625" y="794825"/>
            <a:ext cx="783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PT"/>
              <a:t>List comprehensions: nested loops</a:t>
            </a:r>
            <a:endParaRPr/>
          </a:p>
        </p:txBody>
      </p:sp>
      <p:sp>
        <p:nvSpPr>
          <p:cNvPr id="287" name="Google Shape;287;p64"/>
          <p:cNvSpPr txBox="1"/>
          <p:nvPr>
            <p:ph idx="1" type="body"/>
          </p:nvPr>
        </p:nvSpPr>
        <p:spPr>
          <a:xfrm>
            <a:off x="421025" y="1614475"/>
            <a:ext cx="84036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/>
              <a:t>Sometimes you have lists inside lists and you want to pick every element: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/>
              <a:t>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288" name="Google Shape;288;p64"/>
          <p:cNvGraphicFramePr/>
          <p:nvPr/>
        </p:nvGraphicFramePr>
        <p:xfrm>
          <a:off x="828550" y="250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{3DA18602-2675-46FA-A75C-93F7DA4C1C21}</a:tableStyleId>
              </a:tblPr>
              <a:tblGrid>
                <a:gridCol w="3619500"/>
                <a:gridCol w="3619500"/>
              </a:tblGrid>
              <a:tr h="12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cap="none" strike="noStrik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my_list = [[1, 2, 3], [1, 3, 2], [2, 1, 3], [2, 3, 1]]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cap="none" strike="noStrik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flat_list = [ ]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114300" rtl="0" algn="l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sublist in my_list: 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114300" rtl="0" algn="l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for item in sublist:  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114300" rtl="0" algn="l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   flat_list.append(item)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cap="none" strike="noStrike">
                          <a:solidFill>
                            <a:srgbClr val="43434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flat_list = </a:t>
                      </a:r>
                      <a:r>
                        <a:rPr lang="pt-PT" sz="1400" u="none" cap="none" strike="noStrike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[ item </a:t>
                      </a:r>
                      <a:r>
                        <a:rPr lang="pt-PT" sz="1400" u="none" cap="none" strike="noStrike">
                          <a:solidFill>
                            <a:srgbClr val="AF00DB"/>
                          </a:solidFill>
                          <a:highlight>
                            <a:srgbClr val="FFFFFE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for</a:t>
                      </a:r>
                      <a:r>
                        <a:rPr lang="pt-PT" sz="1400" u="none" cap="none" strike="noStrike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 sublist </a:t>
                      </a:r>
                      <a:r>
                        <a:rPr lang="pt-PT" sz="1400" u="none" cap="none" strike="noStrike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in</a:t>
                      </a:r>
                      <a:r>
                        <a:rPr lang="pt-PT" sz="1400" u="none" cap="none" strike="noStrike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 my_list </a:t>
                      </a:r>
                      <a:r>
                        <a:rPr lang="pt-PT" sz="1400" u="none" cap="none" strike="noStrike">
                          <a:solidFill>
                            <a:srgbClr val="AF00DB"/>
                          </a:solidFill>
                          <a:highlight>
                            <a:srgbClr val="FFFFFE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for</a:t>
                      </a:r>
                      <a:r>
                        <a:rPr lang="pt-PT" sz="1400" u="none" cap="none" strike="noStrike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 item </a:t>
                      </a:r>
                      <a:r>
                        <a:rPr lang="pt-PT" sz="1400" u="none" cap="none" strike="noStrike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in</a:t>
                      </a:r>
                      <a:r>
                        <a:rPr lang="pt-PT" sz="1400" u="none" cap="none" strike="noStrike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 sublist ]</a:t>
                      </a:r>
                      <a:endParaRPr sz="1400" u="none" cap="none" strike="noStrike"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962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